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6" r:id="rId4"/>
    <p:sldId id="262" r:id="rId5"/>
    <p:sldId id="282" r:id="rId6"/>
    <p:sldId id="259" r:id="rId7"/>
    <p:sldId id="258" r:id="rId8"/>
    <p:sldId id="289" r:id="rId9"/>
    <p:sldId id="281" r:id="rId10"/>
    <p:sldId id="287" r:id="rId11"/>
    <p:sldId id="261" r:id="rId12"/>
    <p:sldId id="260"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77" d="100"/>
          <a:sy n="77" d="100"/>
        </p:scale>
        <p:origin x="22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C1ECF08D-1993-4755-A4FB-33D68ECD419D}" type="datetimeFigureOut">
              <a:rPr lang="fr-FR" smtClean="0"/>
              <a:t>18/10/2024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BC7587-36C2-4629-8E73-7D85F3825846}" type="slidenum">
              <a:rPr lang="fr-FR" smtClean="0"/>
              <a:t>‹#›</a:t>
            </a:fld>
            <a:endParaRPr lang="fr-FR"/>
          </a:p>
        </p:txBody>
      </p:sp>
    </p:spTree>
    <p:extLst>
      <p:ext uri="{BB962C8B-B14F-4D97-AF65-F5344CB8AC3E}">
        <p14:creationId xmlns:p14="http://schemas.microsoft.com/office/powerpoint/2010/main" val="3364697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C1ECF08D-1993-4755-A4FB-33D68ECD419D}" type="datetimeFigureOut">
              <a:rPr lang="fr-FR" smtClean="0"/>
              <a:t>18/10/2024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BC7587-36C2-4629-8E73-7D85F3825846}" type="slidenum">
              <a:rPr lang="fr-FR" smtClean="0"/>
              <a:t>‹#›</a:t>
            </a:fld>
            <a:endParaRPr lang="fr-FR"/>
          </a:p>
        </p:txBody>
      </p:sp>
    </p:spTree>
    <p:extLst>
      <p:ext uri="{BB962C8B-B14F-4D97-AF65-F5344CB8AC3E}">
        <p14:creationId xmlns:p14="http://schemas.microsoft.com/office/powerpoint/2010/main" val="4017609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C1ECF08D-1993-4755-A4FB-33D68ECD419D}" type="datetimeFigureOut">
              <a:rPr lang="fr-FR" smtClean="0"/>
              <a:t>18/10/2024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BC7587-36C2-4629-8E73-7D85F3825846}" type="slidenum">
              <a:rPr lang="fr-FR" smtClean="0"/>
              <a:t>‹#›</a:t>
            </a:fld>
            <a:endParaRPr lang="fr-FR"/>
          </a:p>
        </p:txBody>
      </p:sp>
    </p:spTree>
    <p:extLst>
      <p:ext uri="{BB962C8B-B14F-4D97-AF65-F5344CB8AC3E}">
        <p14:creationId xmlns:p14="http://schemas.microsoft.com/office/powerpoint/2010/main" val="1589387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C1ECF08D-1993-4755-A4FB-33D68ECD419D}" type="datetimeFigureOut">
              <a:rPr lang="fr-FR" smtClean="0"/>
              <a:t>18/10/2024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BC7587-36C2-4629-8E73-7D85F3825846}" type="slidenum">
              <a:rPr lang="fr-FR" smtClean="0"/>
              <a:t>‹#›</a:t>
            </a:fld>
            <a:endParaRPr lang="fr-FR"/>
          </a:p>
        </p:txBody>
      </p:sp>
    </p:spTree>
    <p:extLst>
      <p:ext uri="{BB962C8B-B14F-4D97-AF65-F5344CB8AC3E}">
        <p14:creationId xmlns:p14="http://schemas.microsoft.com/office/powerpoint/2010/main" val="1852488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ECF08D-1993-4755-A4FB-33D68ECD419D}" type="datetimeFigureOut">
              <a:rPr lang="fr-FR" smtClean="0"/>
              <a:t>18/10/2024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BC7587-36C2-4629-8E73-7D85F3825846}" type="slidenum">
              <a:rPr lang="fr-FR" smtClean="0"/>
              <a:t>‹#›</a:t>
            </a:fld>
            <a:endParaRPr lang="fr-FR"/>
          </a:p>
        </p:txBody>
      </p:sp>
    </p:spTree>
    <p:extLst>
      <p:ext uri="{BB962C8B-B14F-4D97-AF65-F5344CB8AC3E}">
        <p14:creationId xmlns:p14="http://schemas.microsoft.com/office/powerpoint/2010/main" val="2930704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fld id="{C1ECF08D-1993-4755-A4FB-33D68ECD419D}" type="datetimeFigureOut">
              <a:rPr lang="fr-FR" smtClean="0"/>
              <a:t>18/10/2024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FBC7587-36C2-4629-8E73-7D85F3825846}" type="slidenum">
              <a:rPr lang="fr-FR" smtClean="0"/>
              <a:t>‹#›</a:t>
            </a:fld>
            <a:endParaRPr lang="fr-FR"/>
          </a:p>
        </p:txBody>
      </p:sp>
    </p:spTree>
    <p:extLst>
      <p:ext uri="{BB962C8B-B14F-4D97-AF65-F5344CB8AC3E}">
        <p14:creationId xmlns:p14="http://schemas.microsoft.com/office/powerpoint/2010/main" val="2803186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fld id="{C1ECF08D-1993-4755-A4FB-33D68ECD419D}" type="datetimeFigureOut">
              <a:rPr lang="fr-FR" smtClean="0"/>
              <a:t>18/10/2024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FBC7587-36C2-4629-8E73-7D85F3825846}" type="slidenum">
              <a:rPr lang="fr-FR" smtClean="0"/>
              <a:t>‹#›</a:t>
            </a:fld>
            <a:endParaRPr lang="fr-FR"/>
          </a:p>
        </p:txBody>
      </p:sp>
    </p:spTree>
    <p:extLst>
      <p:ext uri="{BB962C8B-B14F-4D97-AF65-F5344CB8AC3E}">
        <p14:creationId xmlns:p14="http://schemas.microsoft.com/office/powerpoint/2010/main" val="244799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fld id="{C1ECF08D-1993-4755-A4FB-33D68ECD419D}" type="datetimeFigureOut">
              <a:rPr lang="fr-FR" smtClean="0"/>
              <a:t>18/10/2024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FBC7587-36C2-4629-8E73-7D85F3825846}" type="slidenum">
              <a:rPr lang="fr-FR" smtClean="0"/>
              <a:t>‹#›</a:t>
            </a:fld>
            <a:endParaRPr lang="fr-FR"/>
          </a:p>
        </p:txBody>
      </p:sp>
    </p:spTree>
    <p:extLst>
      <p:ext uri="{BB962C8B-B14F-4D97-AF65-F5344CB8AC3E}">
        <p14:creationId xmlns:p14="http://schemas.microsoft.com/office/powerpoint/2010/main" val="148665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CF08D-1993-4755-A4FB-33D68ECD419D}" type="datetimeFigureOut">
              <a:rPr lang="fr-FR" smtClean="0"/>
              <a:t>18/10/2024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FBC7587-36C2-4629-8E73-7D85F3825846}" type="slidenum">
              <a:rPr lang="fr-FR" smtClean="0"/>
              <a:t>‹#›</a:t>
            </a:fld>
            <a:endParaRPr lang="fr-FR"/>
          </a:p>
        </p:txBody>
      </p:sp>
    </p:spTree>
    <p:extLst>
      <p:ext uri="{BB962C8B-B14F-4D97-AF65-F5344CB8AC3E}">
        <p14:creationId xmlns:p14="http://schemas.microsoft.com/office/powerpoint/2010/main" val="1421509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ECF08D-1993-4755-A4FB-33D68ECD419D}" type="datetimeFigureOut">
              <a:rPr lang="fr-FR" smtClean="0"/>
              <a:t>18/10/2024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FBC7587-36C2-4629-8E73-7D85F3825846}" type="slidenum">
              <a:rPr lang="fr-FR" smtClean="0"/>
              <a:t>‹#›</a:t>
            </a:fld>
            <a:endParaRPr lang="fr-FR"/>
          </a:p>
        </p:txBody>
      </p:sp>
    </p:spTree>
    <p:extLst>
      <p:ext uri="{BB962C8B-B14F-4D97-AF65-F5344CB8AC3E}">
        <p14:creationId xmlns:p14="http://schemas.microsoft.com/office/powerpoint/2010/main" val="2078067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ECF08D-1993-4755-A4FB-33D68ECD419D}" type="datetimeFigureOut">
              <a:rPr lang="fr-FR" smtClean="0"/>
              <a:t>18/10/2024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FBC7587-36C2-4629-8E73-7D85F3825846}" type="slidenum">
              <a:rPr lang="fr-FR" smtClean="0"/>
              <a:t>‹#›</a:t>
            </a:fld>
            <a:endParaRPr lang="fr-FR"/>
          </a:p>
        </p:txBody>
      </p:sp>
    </p:spTree>
    <p:extLst>
      <p:ext uri="{BB962C8B-B14F-4D97-AF65-F5344CB8AC3E}">
        <p14:creationId xmlns:p14="http://schemas.microsoft.com/office/powerpoint/2010/main" val="240554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CF08D-1993-4755-A4FB-33D68ECD419D}" type="datetimeFigureOut">
              <a:rPr lang="fr-FR" smtClean="0"/>
              <a:t>18/10/2024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BC7587-36C2-4629-8E73-7D85F3825846}" type="slidenum">
              <a:rPr lang="fr-FR" smtClean="0"/>
              <a:t>‹#›</a:t>
            </a:fld>
            <a:endParaRPr lang="fr-FR"/>
          </a:p>
        </p:txBody>
      </p:sp>
    </p:spTree>
    <p:extLst>
      <p:ext uri="{BB962C8B-B14F-4D97-AF65-F5344CB8AC3E}">
        <p14:creationId xmlns:p14="http://schemas.microsoft.com/office/powerpoint/2010/main" val="1373991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55859" y="201725"/>
            <a:ext cx="2821606" cy="523220"/>
          </a:xfrm>
          <a:prstGeom prst="rect">
            <a:avLst/>
          </a:prstGeom>
          <a:noFill/>
        </p:spPr>
        <p:txBody>
          <a:bodyPr wrap="none" rtlCol="0">
            <a:spAutoFit/>
          </a:bodyPr>
          <a:lstStyle/>
          <a:p>
            <a:r>
              <a:rPr lang="en-US" sz="1400" dirty="0" err="1">
                <a:solidFill>
                  <a:schemeClr val="bg1"/>
                </a:solidFill>
                <a:latin typeface="Times New Roman" panose="02020603050405020304" pitchFamily="18" charset="0"/>
                <a:cs typeface="Times New Roman" panose="02020603050405020304" pitchFamily="18" charset="0"/>
              </a:rPr>
              <a:t>Collège</a:t>
            </a:r>
            <a:r>
              <a:rPr lang="en-US" sz="1400" dirty="0">
                <a:solidFill>
                  <a:schemeClr val="bg1"/>
                </a:solidFill>
                <a:latin typeface="Times New Roman" panose="02020603050405020304" pitchFamily="18" charset="0"/>
                <a:cs typeface="Times New Roman" panose="02020603050405020304" pitchFamily="18" charset="0"/>
              </a:rPr>
              <a:t> des S</a:t>
            </a:r>
            <a:r>
              <a:rPr lang="fr-FR" sz="1400" dirty="0">
                <a:solidFill>
                  <a:schemeClr val="bg1"/>
                </a:solidFill>
                <a:latin typeface="Times New Roman" panose="02020603050405020304" pitchFamily="18" charset="0"/>
                <a:cs typeface="Times New Roman" panose="02020603050405020304" pitchFamily="18" charset="0"/>
              </a:rPr>
              <a:t>œ</a:t>
            </a:r>
            <a:r>
              <a:rPr lang="en-US" sz="1400" dirty="0" err="1">
                <a:solidFill>
                  <a:schemeClr val="bg1"/>
                </a:solidFill>
                <a:latin typeface="Times New Roman" panose="02020603050405020304" pitchFamily="18" charset="0"/>
                <a:cs typeface="Times New Roman" panose="02020603050405020304" pitchFamily="18" charset="0"/>
              </a:rPr>
              <a:t>urs</a:t>
            </a:r>
            <a:r>
              <a:rPr lang="en-US" sz="1400" dirty="0">
                <a:solidFill>
                  <a:schemeClr val="bg1"/>
                </a:solidFill>
                <a:latin typeface="Times New Roman" panose="02020603050405020304" pitchFamily="18" charset="0"/>
                <a:cs typeface="Times New Roman" panose="02020603050405020304" pitchFamily="18" charset="0"/>
              </a:rPr>
              <a:t> des Saints-C</a:t>
            </a:r>
            <a:r>
              <a:rPr lang="fr-FR" sz="1400" dirty="0">
                <a:solidFill>
                  <a:schemeClr val="bg1"/>
                </a:solidFill>
                <a:latin typeface="Times New Roman" panose="02020603050405020304" pitchFamily="18" charset="0"/>
                <a:cs typeface="Times New Roman" panose="02020603050405020304" pitchFamily="18" charset="0"/>
              </a:rPr>
              <a:t>œ</a:t>
            </a:r>
            <a:r>
              <a:rPr lang="en-US" sz="1400" dirty="0" err="1">
                <a:solidFill>
                  <a:schemeClr val="bg1"/>
                </a:solidFill>
                <a:latin typeface="Times New Roman" panose="02020603050405020304" pitchFamily="18" charset="0"/>
                <a:cs typeface="Times New Roman" panose="02020603050405020304" pitchFamily="18" charset="0"/>
              </a:rPr>
              <a:t>urs</a:t>
            </a:r>
            <a:endParaRPr lang="en-US" sz="1400" dirty="0">
              <a:solidFill>
                <a:schemeClr val="bg1"/>
              </a:solidFill>
              <a:latin typeface="Times New Roman" panose="02020603050405020304" pitchFamily="18" charset="0"/>
              <a:cs typeface="Times New Roman" panose="02020603050405020304" pitchFamily="18" charset="0"/>
            </a:endParaRPr>
          </a:p>
          <a:p>
            <a:r>
              <a:rPr lang="en-US" sz="1400" dirty="0" err="1">
                <a:solidFill>
                  <a:schemeClr val="bg1"/>
                </a:solidFill>
                <a:latin typeface="Times New Roman" panose="02020603050405020304" pitchFamily="18" charset="0"/>
                <a:cs typeface="Times New Roman" panose="02020603050405020304" pitchFamily="18" charset="0"/>
              </a:rPr>
              <a:t>Bickfaya</a:t>
            </a:r>
            <a:endParaRPr lang="en-US" sz="1400" dirty="0">
              <a:solidFill>
                <a:schemeClr val="bg1"/>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7403506" y="214629"/>
            <a:ext cx="3005951" cy="923330"/>
          </a:xfrm>
          <a:prstGeom prst="rect">
            <a:avLst/>
          </a:prstGeom>
          <a:noFill/>
        </p:spPr>
        <p:txBody>
          <a:bodyPr wrap="none" rtlCol="0">
            <a:spAutoFit/>
          </a:bodyPr>
          <a:lstStyle/>
          <a:p>
            <a:r>
              <a:rPr lang="fr-FR" dirty="0">
                <a:solidFill>
                  <a:srgbClr val="002060"/>
                </a:solidFill>
                <a:latin typeface="Times New Roman" panose="02020603050405020304" pitchFamily="18" charset="0"/>
                <a:cs typeface="Times New Roman" panose="02020603050405020304" pitchFamily="18" charset="0"/>
              </a:rPr>
              <a:t>Année</a:t>
            </a:r>
            <a:r>
              <a:rPr lang="en-US" dirty="0">
                <a:solidFill>
                  <a:srgbClr val="002060"/>
                </a:solidFill>
                <a:latin typeface="Times New Roman" panose="02020603050405020304" pitchFamily="18" charset="0"/>
                <a:cs typeface="Times New Roman" panose="02020603050405020304" pitchFamily="18" charset="0"/>
              </a:rPr>
              <a:t> </a:t>
            </a:r>
            <a:r>
              <a:rPr lang="fr-FR" dirty="0">
                <a:solidFill>
                  <a:srgbClr val="002060"/>
                </a:solidFill>
                <a:latin typeface="Times New Roman" panose="02020603050405020304" pitchFamily="18" charset="0"/>
                <a:cs typeface="Times New Roman" panose="02020603050405020304" pitchFamily="18" charset="0"/>
              </a:rPr>
              <a:t>académique 2024-2025</a:t>
            </a:r>
          </a:p>
          <a:p>
            <a:r>
              <a:rPr lang="fr-FR" dirty="0">
                <a:solidFill>
                  <a:srgbClr val="002060"/>
                </a:solidFill>
                <a:latin typeface="Times New Roman" panose="02020603050405020304" pitchFamily="18" charset="0"/>
                <a:cs typeface="Times New Roman" panose="02020603050405020304" pitchFamily="18" charset="0"/>
              </a:rPr>
              <a:t>Matière: Français</a:t>
            </a:r>
          </a:p>
          <a:p>
            <a:r>
              <a:rPr lang="fr-FR" dirty="0">
                <a:solidFill>
                  <a:srgbClr val="002060"/>
                </a:solidFill>
                <a:latin typeface="Times New Roman" panose="02020603050405020304" pitchFamily="18" charset="0"/>
                <a:cs typeface="Times New Roman" panose="02020603050405020304" pitchFamily="18" charset="0"/>
              </a:rPr>
              <a:t>Classe: SE</a:t>
            </a: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1523999" y="-1"/>
            <a:ext cx="6287069" cy="3136308"/>
          </a:xfrm>
          <a:prstGeom prst="rect">
            <a:avLst/>
          </a:prstGeom>
          <a:noFill/>
          <a:ln>
            <a:noFill/>
          </a:ln>
        </p:spPr>
      </p:pic>
      <p:sp>
        <p:nvSpPr>
          <p:cNvPr id="9" name="TextBox 8"/>
          <p:cNvSpPr txBox="1"/>
          <p:nvPr/>
        </p:nvSpPr>
        <p:spPr>
          <a:xfrm>
            <a:off x="2355860" y="2000699"/>
            <a:ext cx="5417103" cy="584775"/>
          </a:xfrm>
          <a:prstGeom prst="rect">
            <a:avLst/>
          </a:prstGeom>
          <a:noFill/>
        </p:spPr>
        <p:txBody>
          <a:bodyPr wrap="square" rtlCol="0">
            <a:spAutoFit/>
          </a:bodyPr>
          <a:lstStyle/>
          <a:p>
            <a:r>
              <a:rPr lang="fr-FR" sz="3200" b="1" dirty="0">
                <a:solidFill>
                  <a:srgbClr val="002060"/>
                </a:solidFill>
                <a:latin typeface="Times New Roman" panose="02020603050405020304" pitchFamily="18" charset="0"/>
                <a:cs typeface="Times New Roman" panose="02020603050405020304" pitchFamily="18" charset="0"/>
              </a:rPr>
              <a:t>Collège </a:t>
            </a:r>
            <a:r>
              <a:rPr lang="fr-FR" sz="3200" b="1">
                <a:solidFill>
                  <a:srgbClr val="002060"/>
                </a:solidFill>
                <a:latin typeface="Times New Roman" panose="02020603050405020304" pitchFamily="18" charset="0"/>
                <a:cs typeface="Times New Roman" panose="02020603050405020304" pitchFamily="18" charset="0"/>
              </a:rPr>
              <a:t>SSCC Bikfaya</a:t>
            </a:r>
            <a:endParaRPr lang="fr-FR" sz="3200" b="1" dirty="0">
              <a:solidFill>
                <a:srgbClr val="00206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2355860" y="3827286"/>
            <a:ext cx="5417103" cy="584775"/>
          </a:xfrm>
          <a:prstGeom prst="rect">
            <a:avLst/>
          </a:prstGeom>
          <a:noFill/>
        </p:spPr>
        <p:txBody>
          <a:bodyPr wrap="square" rtlCol="0">
            <a:spAutoFit/>
          </a:bodyPr>
          <a:lstStyle/>
          <a:p>
            <a:r>
              <a:rPr lang="fr-FR" sz="3200" b="1" dirty="0">
                <a:solidFill>
                  <a:srgbClr val="002060"/>
                </a:solidFill>
                <a:latin typeface="Times New Roman" panose="02020603050405020304" pitchFamily="18" charset="0"/>
                <a:cs typeface="Times New Roman" panose="02020603050405020304" pitchFamily="18" charset="0"/>
              </a:rPr>
              <a:t>Œuvre intégrale</a:t>
            </a:r>
            <a:endParaRPr lang="en-US" sz="32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0700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1407" y="2467340"/>
            <a:ext cx="7921978" cy="1318155"/>
          </a:xfrm>
          <a:solidFill>
            <a:schemeClr val="bg2"/>
          </a:solidFill>
          <a:ln>
            <a:solidFill>
              <a:schemeClr val="accent1"/>
            </a:solidFill>
          </a:ln>
        </p:spPr>
        <p:txBody>
          <a:bodyPr>
            <a:normAutofit/>
          </a:bodyPr>
          <a:lstStyle/>
          <a:p>
            <a:r>
              <a:rPr lang="fr-FR" sz="3600" dirty="0">
                <a:latin typeface="Times New Roman" panose="02020603050405020304" pitchFamily="18" charset="0"/>
                <a:cs typeface="Times New Roman" panose="02020603050405020304" pitchFamily="18" charset="0"/>
              </a:rPr>
              <a:t>Que faut-il rédiger dans la conclusion?</a:t>
            </a:r>
          </a:p>
        </p:txBody>
      </p:sp>
    </p:spTree>
    <p:extLst>
      <p:ext uri="{BB962C8B-B14F-4D97-AF65-F5344CB8AC3E}">
        <p14:creationId xmlns:p14="http://schemas.microsoft.com/office/powerpoint/2010/main" val="2774500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95000"/>
            </a:schemeClr>
          </a:solidFill>
          <a:ln>
            <a:solidFill>
              <a:schemeClr val="accent1"/>
            </a:solidFill>
          </a:ln>
        </p:spPr>
        <p:txBody>
          <a:bodyPr/>
          <a:lstStyle/>
          <a:p>
            <a:r>
              <a:rPr lang="fr-FR" b="1" dirty="0">
                <a:latin typeface="Times New Roman" panose="02020603050405020304" pitchFamily="18" charset="0"/>
                <a:cs typeface="Times New Roman" panose="02020603050405020304" pitchFamily="18" charset="0"/>
              </a:rPr>
              <a:t>Dans la conclusion il faut:</a:t>
            </a:r>
            <a:endParaRPr lang="fr-FR" dirty="0"/>
          </a:p>
        </p:txBody>
      </p:sp>
      <p:sp>
        <p:nvSpPr>
          <p:cNvPr id="3" name="Content Placeholder 2"/>
          <p:cNvSpPr>
            <a:spLocks noGrp="1"/>
          </p:cNvSpPr>
          <p:nvPr>
            <p:ph idx="1"/>
          </p:nvPr>
        </p:nvSpPr>
        <p:spPr>
          <a:xfrm>
            <a:off x="763385" y="3687676"/>
            <a:ext cx="10515600" cy="1256242"/>
          </a:xfrm>
          <a:solidFill>
            <a:schemeClr val="bg1">
              <a:lumMod val="95000"/>
            </a:schemeClr>
          </a:solidFill>
          <a:ln>
            <a:solidFill>
              <a:schemeClr val="accent1"/>
            </a:solidFill>
          </a:ln>
        </p:spPr>
        <p:txBody>
          <a:bodyPr>
            <a:normAutofit fontScale="92500" lnSpcReduction="20000"/>
          </a:bodyPr>
          <a:lstStyle/>
          <a:p>
            <a:r>
              <a:rPr lang="fr-FR" dirty="0">
                <a:latin typeface="Times New Roman" panose="02020603050405020304" pitchFamily="18" charset="0"/>
                <a:cs typeface="Times New Roman" panose="02020603050405020304" pitchFamily="18" charset="0"/>
              </a:rPr>
              <a:t>Commencer par un connecteur de conclusion </a:t>
            </a:r>
          </a:p>
          <a:p>
            <a:r>
              <a:rPr lang="fr-FR" dirty="0">
                <a:latin typeface="Times New Roman" panose="02020603050405020304" pitchFamily="18" charset="0"/>
                <a:cs typeface="Times New Roman" panose="02020603050405020304" pitchFamily="18" charset="0"/>
              </a:rPr>
              <a:t>Faire une récapitulation de l’œuvre</a:t>
            </a:r>
          </a:p>
          <a:p>
            <a:r>
              <a:rPr lang="fr-FR" dirty="0">
                <a:latin typeface="Times New Roman" panose="02020603050405020304" pitchFamily="18" charset="0"/>
                <a:cs typeface="Times New Roman" panose="02020603050405020304" pitchFamily="18" charset="0"/>
              </a:rPr>
              <a:t>Terminer par une ouverture sur l’auteur</a:t>
            </a:r>
          </a:p>
        </p:txBody>
      </p:sp>
    </p:spTree>
    <p:extLst>
      <p:ext uri="{BB962C8B-B14F-4D97-AF65-F5344CB8AC3E}">
        <p14:creationId xmlns:p14="http://schemas.microsoft.com/office/powerpoint/2010/main" val="3910101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95000"/>
            </a:schemeClr>
          </a:solidFill>
          <a:ln>
            <a:solidFill>
              <a:schemeClr val="accent1"/>
            </a:solidFill>
          </a:ln>
        </p:spPr>
        <p:txBody>
          <a:bodyPr/>
          <a:lstStyle/>
          <a:p>
            <a:r>
              <a:rPr lang="fr-FR" b="1" dirty="0">
                <a:latin typeface="Times New Roman" panose="02020603050405020304" pitchFamily="18" charset="0"/>
                <a:cs typeface="Times New Roman" panose="02020603050405020304" pitchFamily="18" charset="0"/>
              </a:rPr>
              <a:t>Conclusion modèle  </a:t>
            </a:r>
            <a:br>
              <a:rPr lang="fr-FR" dirty="0"/>
            </a:br>
            <a:endParaRPr lang="fr-FR" dirty="0"/>
          </a:p>
        </p:txBody>
      </p:sp>
      <p:sp>
        <p:nvSpPr>
          <p:cNvPr id="3" name="Content Placeholder 2"/>
          <p:cNvSpPr>
            <a:spLocks noGrp="1"/>
          </p:cNvSpPr>
          <p:nvPr>
            <p:ph idx="1"/>
          </p:nvPr>
        </p:nvSpPr>
        <p:spPr>
          <a:solidFill>
            <a:schemeClr val="bg1">
              <a:lumMod val="95000"/>
            </a:schemeClr>
          </a:solidFill>
          <a:ln>
            <a:solidFill>
              <a:schemeClr val="accent1"/>
            </a:solidFill>
          </a:ln>
        </p:spPr>
        <p:txBody>
          <a:bodyPr>
            <a:normAutofit lnSpcReduction="10000"/>
          </a:bodyPr>
          <a:lstStyle/>
          <a:p>
            <a:pPr marL="0" indent="0">
              <a:buNone/>
            </a:pPr>
            <a:r>
              <a:rPr lang="fr-FR" dirty="0">
                <a:latin typeface="Times New Roman" panose="02020603050405020304" pitchFamily="18" charset="0"/>
                <a:cs typeface="Times New Roman" panose="02020603050405020304" pitchFamily="18" charset="0"/>
              </a:rPr>
              <a:t>    Rappel : Commencer par un connecteur de conclusion. </a:t>
            </a:r>
          </a:p>
          <a:p>
            <a:pPr marL="0" indent="0">
              <a:buNone/>
            </a:pPr>
            <a:r>
              <a:rPr lang="fr-FR" i="1" u="sng" dirty="0">
                <a:latin typeface="Times New Roman" panose="02020603050405020304" pitchFamily="18" charset="0"/>
                <a:cs typeface="Times New Roman" panose="02020603050405020304" pitchFamily="18" charset="0"/>
              </a:rPr>
              <a:t>Le Rêve</a:t>
            </a:r>
            <a:r>
              <a:rPr lang="fr-FR" i="1" dirty="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de Zola est un roman imaginaire qui ressemble à « un conte bleu » racontant une histoire pareille à celle de Cendrillon qui rencontre son prince charmant après l’avoir attendu bien longtemps. C’est un roman surprise, une pure fantaisie pour les lecteurs, une oasis de fraîcheur au sein d’une série sombre et pessimiste d’où son importance et son intérêt.</a:t>
            </a:r>
          </a:p>
          <a:p>
            <a:pPr marL="0" indent="0">
              <a:buNone/>
            </a:pPr>
            <a:r>
              <a:rPr lang="fr-FR" dirty="0">
                <a:latin typeface="Times New Roman" panose="02020603050405020304" pitchFamily="18" charset="0"/>
                <a:cs typeface="Times New Roman" panose="02020603050405020304" pitchFamily="18" charset="0"/>
              </a:rPr>
              <a:t>   L’auteur de l’</a:t>
            </a:r>
            <a:r>
              <a:rPr lang="fr-FR" i="1" dirty="0">
                <a:latin typeface="Times New Roman" panose="02020603050405020304" pitchFamily="18" charset="0"/>
                <a:cs typeface="Times New Roman" panose="02020603050405020304" pitchFamily="18" charset="0"/>
              </a:rPr>
              <a:t>Assommoir</a:t>
            </a:r>
            <a:r>
              <a:rPr lang="fr-FR" dirty="0">
                <a:latin typeface="Times New Roman" panose="02020603050405020304" pitchFamily="18" charset="0"/>
                <a:cs typeface="Times New Roman" panose="02020603050405020304" pitchFamily="18" charset="0"/>
              </a:rPr>
              <a:t> et de </a:t>
            </a:r>
            <a:r>
              <a:rPr lang="fr-FR" i="1" dirty="0">
                <a:latin typeface="Times New Roman" panose="02020603050405020304" pitchFamily="18" charset="0"/>
                <a:cs typeface="Times New Roman" panose="02020603050405020304" pitchFamily="18" charset="0"/>
              </a:rPr>
              <a:t>Germinal</a:t>
            </a:r>
            <a:r>
              <a:rPr lang="fr-FR" dirty="0">
                <a:latin typeface="Times New Roman" panose="02020603050405020304" pitchFamily="18" charset="0"/>
                <a:cs typeface="Times New Roman" panose="02020603050405020304" pitchFamily="18" charset="0"/>
              </a:rPr>
              <a:t> a su faire de ce « conte bleu », une symphonie, une mélodie mystique. Il a su montrer « la vie telle qu’elle n’est pas, la vie telle qu’on la rêve : tous bons, tous honnêtes, tous heureux ».</a:t>
            </a:r>
          </a:p>
        </p:txBody>
      </p:sp>
    </p:spTree>
    <p:extLst>
      <p:ext uri="{BB962C8B-B14F-4D97-AF65-F5344CB8AC3E}">
        <p14:creationId xmlns:p14="http://schemas.microsoft.com/office/powerpoint/2010/main" val="2182515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1">
              <a:lumMod val="95000"/>
            </a:schemeClr>
          </a:solidFill>
          <a:ln>
            <a:solidFill>
              <a:srgbClr val="00B0F0"/>
            </a:solidFill>
          </a:ln>
        </p:spPr>
        <p:txBody>
          <a:bodyPr/>
          <a:lstStyle/>
          <a:p>
            <a:r>
              <a:rPr lang="fr-FR" dirty="0">
                <a:latin typeface="Times New Roman" panose="02020603050405020304" pitchFamily="18" charset="0"/>
                <a:cs typeface="Times New Roman" panose="02020603050405020304" pitchFamily="18" charset="0"/>
              </a:rPr>
              <a:t>Le Rêve </a:t>
            </a:r>
          </a:p>
        </p:txBody>
      </p:sp>
      <p:sp>
        <p:nvSpPr>
          <p:cNvPr id="3" name="Subtitle 2"/>
          <p:cNvSpPr>
            <a:spLocks noGrp="1"/>
          </p:cNvSpPr>
          <p:nvPr>
            <p:ph type="subTitle" idx="1"/>
          </p:nvPr>
        </p:nvSpPr>
        <p:spPr>
          <a:solidFill>
            <a:schemeClr val="bg1">
              <a:lumMod val="95000"/>
            </a:schemeClr>
          </a:solidFill>
          <a:ln>
            <a:solidFill>
              <a:srgbClr val="00B0F0"/>
            </a:solidFill>
          </a:ln>
        </p:spPr>
        <p:txBody>
          <a:bodyPr/>
          <a:lstStyle/>
          <a:p>
            <a:r>
              <a:rPr lang="fr-FR" dirty="0">
                <a:latin typeface="Times New Roman" panose="02020603050405020304" pitchFamily="18" charset="0"/>
                <a:cs typeface="Times New Roman" panose="02020603050405020304" pitchFamily="18" charset="0"/>
              </a:rPr>
              <a:t>Emile Zola </a:t>
            </a:r>
          </a:p>
        </p:txBody>
      </p:sp>
      <p:pic>
        <p:nvPicPr>
          <p:cNvPr id="6" name="Picture 2" descr="Le Rêve [Annotée] (French Edition) - Kindle edition by Zola, Émile .  Literature &amp; Fiction Kindle eBooks @ Amazon.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122363"/>
            <a:ext cx="2169936" cy="307356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089422" y="5542844"/>
            <a:ext cx="3578578" cy="914400"/>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Times New Roman" panose="02020603050405020304" pitchFamily="18" charset="0"/>
                <a:cs typeface="Times New Roman" panose="02020603050405020304" pitchFamily="18" charset="0"/>
              </a:rPr>
              <a:t>PowerPoint préparé et réalisé par Danielle Nawfal</a:t>
            </a:r>
          </a:p>
        </p:txBody>
      </p:sp>
    </p:spTree>
    <p:extLst>
      <p:ext uri="{BB962C8B-B14F-4D97-AF65-F5344CB8AC3E}">
        <p14:creationId xmlns:p14="http://schemas.microsoft.com/office/powerpoint/2010/main" val="3503612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0022" y="218635"/>
            <a:ext cx="4072467" cy="1340732"/>
          </a:xfrm>
          <a:solidFill>
            <a:schemeClr val="bg2"/>
          </a:solidFill>
          <a:ln>
            <a:solidFill>
              <a:schemeClr val="accent1"/>
            </a:solidFill>
          </a:ln>
        </p:spPr>
        <p:txBody>
          <a:bodyPr/>
          <a:lstStyle/>
          <a:p>
            <a:r>
              <a:rPr lang="fr-FR" dirty="0">
                <a:latin typeface="Times New Roman" panose="02020603050405020304" pitchFamily="18" charset="0"/>
                <a:cs typeface="Times New Roman" panose="02020603050405020304" pitchFamily="18" charset="0"/>
              </a:rPr>
              <a:t>Attention!</a:t>
            </a:r>
          </a:p>
        </p:txBody>
      </p:sp>
      <p:sp>
        <p:nvSpPr>
          <p:cNvPr id="3" name="Rectangle 2"/>
          <p:cNvSpPr/>
          <p:nvPr/>
        </p:nvSpPr>
        <p:spPr>
          <a:xfrm>
            <a:off x="3002843" y="2297289"/>
            <a:ext cx="5994401" cy="869244"/>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solidFill>
                  <a:schemeClr val="tx1"/>
                </a:solidFill>
                <a:latin typeface="Times New Roman" panose="02020603050405020304" pitchFamily="18" charset="0"/>
                <a:cs typeface="Times New Roman" panose="02020603050405020304" pitchFamily="18" charset="0"/>
              </a:rPr>
              <a:t>Cette partie est notée sur 3,5 ou 4 points / 20</a:t>
            </a:r>
          </a:p>
        </p:txBody>
      </p:sp>
      <p:sp>
        <p:nvSpPr>
          <p:cNvPr id="4" name="Rectangle 3"/>
          <p:cNvSpPr/>
          <p:nvPr/>
        </p:nvSpPr>
        <p:spPr>
          <a:xfrm>
            <a:off x="3279422" y="4642377"/>
            <a:ext cx="7095067" cy="869244"/>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solidFill>
                  <a:schemeClr val="tx1"/>
                </a:solidFill>
                <a:latin typeface="Times New Roman" panose="02020603050405020304" pitchFamily="18" charset="0"/>
                <a:cs typeface="Times New Roman" panose="02020603050405020304" pitchFamily="18" charset="0"/>
              </a:rPr>
              <a:t>C’est une note de rachat. Il faut bien retenir la partie.</a:t>
            </a:r>
          </a:p>
        </p:txBody>
      </p:sp>
    </p:spTree>
    <p:extLst>
      <p:ext uri="{BB962C8B-B14F-4D97-AF65-F5344CB8AC3E}">
        <p14:creationId xmlns:p14="http://schemas.microsoft.com/office/powerpoint/2010/main" val="3845791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81866" y="587022"/>
            <a:ext cx="5847644" cy="1399822"/>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solidFill>
                  <a:schemeClr val="tx1"/>
                </a:solidFill>
                <a:latin typeface="Times New Roman" panose="02020603050405020304" pitchFamily="18" charset="0"/>
                <a:cs typeface="Times New Roman" panose="02020603050405020304" pitchFamily="18" charset="0"/>
              </a:rPr>
              <a:t>Pour n’importe quelle question posée il faut :</a:t>
            </a:r>
          </a:p>
        </p:txBody>
      </p:sp>
      <p:sp>
        <p:nvSpPr>
          <p:cNvPr id="3" name="Flowchart: Process 2"/>
          <p:cNvSpPr/>
          <p:nvPr/>
        </p:nvSpPr>
        <p:spPr>
          <a:xfrm>
            <a:off x="3770489" y="3217334"/>
            <a:ext cx="3770489" cy="1346426"/>
          </a:xfrm>
          <a:prstGeom prst="flowChartProcess">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solidFill>
                  <a:schemeClr val="tx1"/>
                </a:solidFill>
                <a:latin typeface="Times New Roman" panose="02020603050405020304" pitchFamily="18" charset="0"/>
                <a:cs typeface="Times New Roman" panose="02020603050405020304" pitchFamily="18" charset="0"/>
              </a:rPr>
              <a:t>Rédiger 3 parties : </a:t>
            </a:r>
          </a:p>
          <a:p>
            <a:pPr algn="ctr"/>
            <a:r>
              <a:rPr lang="fr-FR" sz="2000" dirty="0">
                <a:solidFill>
                  <a:schemeClr val="tx1"/>
                </a:solidFill>
                <a:latin typeface="Times New Roman" panose="02020603050405020304" pitchFamily="18" charset="0"/>
                <a:cs typeface="Times New Roman" panose="02020603050405020304" pitchFamily="18" charset="0"/>
              </a:rPr>
              <a:t>Introduction                                             Développement</a:t>
            </a:r>
          </a:p>
          <a:p>
            <a:pPr algn="ctr"/>
            <a:r>
              <a:rPr lang="fr-FR" sz="2000" dirty="0">
                <a:solidFill>
                  <a:schemeClr val="tx1"/>
                </a:solidFill>
                <a:latin typeface="Times New Roman" panose="02020603050405020304" pitchFamily="18" charset="0"/>
                <a:cs typeface="Times New Roman" panose="02020603050405020304" pitchFamily="18" charset="0"/>
              </a:rPr>
              <a:t>Conclusion</a:t>
            </a:r>
          </a:p>
        </p:txBody>
      </p:sp>
    </p:spTree>
    <p:extLst>
      <p:ext uri="{BB962C8B-B14F-4D97-AF65-F5344CB8AC3E}">
        <p14:creationId xmlns:p14="http://schemas.microsoft.com/office/powerpoint/2010/main" val="3762609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603" y="2434089"/>
            <a:ext cx="7921978" cy="1318155"/>
          </a:xfrm>
          <a:solidFill>
            <a:schemeClr val="bg2"/>
          </a:solidFill>
          <a:ln>
            <a:solidFill>
              <a:schemeClr val="accent1"/>
            </a:solidFill>
          </a:ln>
        </p:spPr>
        <p:txBody>
          <a:bodyPr>
            <a:normAutofit/>
          </a:bodyPr>
          <a:lstStyle/>
          <a:p>
            <a:r>
              <a:rPr lang="fr-FR" sz="3600" dirty="0">
                <a:latin typeface="Times New Roman" panose="02020603050405020304" pitchFamily="18" charset="0"/>
                <a:cs typeface="Times New Roman" panose="02020603050405020304" pitchFamily="18" charset="0"/>
              </a:rPr>
              <a:t>Que faut-il rédiger dans l’introduction?</a:t>
            </a:r>
          </a:p>
        </p:txBody>
      </p:sp>
    </p:spTree>
    <p:extLst>
      <p:ext uri="{BB962C8B-B14F-4D97-AF65-F5344CB8AC3E}">
        <p14:creationId xmlns:p14="http://schemas.microsoft.com/office/powerpoint/2010/main" val="2393107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95000"/>
            </a:schemeClr>
          </a:solidFill>
          <a:ln>
            <a:solidFill>
              <a:schemeClr val="accent1"/>
            </a:solidFill>
          </a:ln>
        </p:spPr>
        <p:txBody>
          <a:bodyPr/>
          <a:lstStyle/>
          <a:p>
            <a:r>
              <a:rPr lang="fr-FR" b="1" dirty="0">
                <a:latin typeface="Times New Roman" panose="02020603050405020304" pitchFamily="18" charset="0"/>
                <a:cs typeface="Times New Roman" panose="02020603050405020304" pitchFamily="18" charset="0"/>
              </a:rPr>
              <a:t>Dans l’introduction il faut :</a:t>
            </a:r>
            <a:endParaRPr lang="fr-FR" dirty="0"/>
          </a:p>
        </p:txBody>
      </p:sp>
      <p:sp>
        <p:nvSpPr>
          <p:cNvPr id="3" name="Content Placeholder 2"/>
          <p:cNvSpPr>
            <a:spLocks noGrp="1"/>
          </p:cNvSpPr>
          <p:nvPr>
            <p:ph idx="1"/>
          </p:nvPr>
        </p:nvSpPr>
        <p:spPr>
          <a:solidFill>
            <a:schemeClr val="bg1">
              <a:lumMod val="95000"/>
            </a:schemeClr>
          </a:solidFill>
          <a:ln>
            <a:solidFill>
              <a:schemeClr val="accent1"/>
            </a:solidFill>
          </a:ln>
        </p:spPr>
        <p:txBody>
          <a:bodyPr/>
          <a:lstStyle/>
          <a:p>
            <a:r>
              <a:rPr lang="fr-FR" dirty="0">
                <a:latin typeface="Times New Roman" panose="02020603050405020304" pitchFamily="18" charset="0"/>
                <a:cs typeface="Times New Roman" panose="02020603050405020304" pitchFamily="18" charset="0"/>
              </a:rPr>
              <a:t>Nommer l’œuvre et préciser qui en est l’auteur.</a:t>
            </a:r>
          </a:p>
          <a:p>
            <a:r>
              <a:rPr lang="fr-FR" dirty="0">
                <a:latin typeface="Times New Roman" panose="02020603050405020304" pitchFamily="18" charset="0"/>
                <a:cs typeface="Times New Roman" panose="02020603050405020304" pitchFamily="18" charset="0"/>
              </a:rPr>
              <a:t>Préciser le genre littéraire auquel appartient cette œuvre.</a:t>
            </a:r>
          </a:p>
          <a:p>
            <a:r>
              <a:rPr lang="fr-FR" dirty="0">
                <a:latin typeface="Times New Roman" panose="02020603050405020304" pitchFamily="18" charset="0"/>
                <a:cs typeface="Times New Roman" panose="02020603050405020304" pitchFamily="18" charset="0"/>
              </a:rPr>
              <a:t>Préciser la date de publication.</a:t>
            </a:r>
          </a:p>
          <a:p>
            <a:r>
              <a:rPr lang="fr-FR" dirty="0">
                <a:latin typeface="Times New Roman" panose="02020603050405020304" pitchFamily="18" charset="0"/>
                <a:cs typeface="Times New Roman" panose="02020603050405020304" pitchFamily="18" charset="0"/>
              </a:rPr>
              <a:t>Préciser les particularités de l’œuvre.</a:t>
            </a:r>
          </a:p>
          <a:p>
            <a:r>
              <a:rPr lang="fr-FR" dirty="0">
                <a:latin typeface="Times New Roman" panose="02020603050405020304" pitchFamily="18" charset="0"/>
                <a:cs typeface="Times New Roman" panose="02020603050405020304" pitchFamily="18" charset="0"/>
              </a:rPr>
              <a:t>Préciser le nombre de chapitres.</a:t>
            </a:r>
          </a:p>
          <a:p>
            <a:r>
              <a:rPr lang="fr-FR" dirty="0">
                <a:latin typeface="Times New Roman" panose="02020603050405020304" pitchFamily="18" charset="0"/>
                <a:cs typeface="Times New Roman" panose="02020603050405020304" pitchFamily="18" charset="0"/>
              </a:rPr>
              <a:t>Donner une idée globale de l’œuvre.</a:t>
            </a:r>
          </a:p>
          <a:p>
            <a:r>
              <a:rPr lang="fr-FR" dirty="0">
                <a:latin typeface="Times New Roman" panose="02020603050405020304" pitchFamily="18" charset="0"/>
                <a:cs typeface="Times New Roman" panose="02020603050405020304" pitchFamily="18" charset="0"/>
              </a:rPr>
              <a:t>Poser la problématique en rapport avec la question.</a:t>
            </a:r>
          </a:p>
          <a:p>
            <a:r>
              <a:rPr lang="fr-FR" dirty="0">
                <a:latin typeface="Times New Roman" panose="02020603050405020304" pitchFamily="18" charset="0"/>
                <a:cs typeface="Times New Roman" panose="02020603050405020304" pitchFamily="18" charset="0"/>
              </a:rPr>
              <a:t>Annoncer le plan.</a:t>
            </a:r>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1486386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95000"/>
            </a:schemeClr>
          </a:solidFill>
          <a:ln>
            <a:solidFill>
              <a:schemeClr val="accent1"/>
            </a:solidFill>
          </a:ln>
        </p:spPr>
        <p:txBody>
          <a:bodyPr/>
          <a:lstStyle/>
          <a:p>
            <a:r>
              <a:rPr lang="fr-FR" b="1" dirty="0">
                <a:latin typeface="Times New Roman" panose="02020603050405020304" pitchFamily="18" charset="0"/>
                <a:cs typeface="Times New Roman" panose="02020603050405020304" pitchFamily="18" charset="0"/>
              </a:rPr>
              <a:t>Introduction modèle</a:t>
            </a:r>
            <a:br>
              <a:rPr lang="fr-FR" dirty="0"/>
            </a:br>
            <a:endParaRPr lang="fr-FR" dirty="0"/>
          </a:p>
        </p:txBody>
      </p:sp>
      <p:sp>
        <p:nvSpPr>
          <p:cNvPr id="3" name="Content Placeholder 2"/>
          <p:cNvSpPr>
            <a:spLocks noGrp="1"/>
          </p:cNvSpPr>
          <p:nvPr>
            <p:ph idx="1"/>
          </p:nvPr>
        </p:nvSpPr>
        <p:spPr>
          <a:xfrm>
            <a:off x="702365" y="1825624"/>
            <a:ext cx="10651435" cy="5032375"/>
          </a:xfrm>
          <a:solidFill>
            <a:schemeClr val="bg1">
              <a:lumMod val="95000"/>
            </a:schemeClr>
          </a:solidFill>
          <a:ln>
            <a:solidFill>
              <a:schemeClr val="accent1"/>
            </a:solidFill>
          </a:ln>
        </p:spPr>
        <p:txBody>
          <a:bodyPr/>
          <a:lstStyle/>
          <a:p>
            <a:pPr marL="0" indent="0">
              <a:buNone/>
            </a:pPr>
            <a:r>
              <a:rPr lang="fr-FR" b="1" dirty="0"/>
              <a:t> </a:t>
            </a:r>
            <a:endParaRPr lang="fr-FR" dirty="0"/>
          </a:p>
          <a:p>
            <a:pPr marL="0" indent="0">
              <a:buNone/>
            </a:pPr>
            <a:r>
              <a:rPr lang="fr-FR" dirty="0">
                <a:latin typeface="Times New Roman" panose="02020603050405020304" pitchFamily="18" charset="0"/>
                <a:cs typeface="Times New Roman" panose="02020603050405020304" pitchFamily="18" charset="0"/>
              </a:rPr>
              <a:t>       L’œuvre intégrale étudiée dans le cadre du programme est </a:t>
            </a:r>
            <a:r>
              <a:rPr lang="fr-FR" i="1" u="sng" dirty="0">
                <a:latin typeface="Times New Roman" panose="02020603050405020304" pitchFamily="18" charset="0"/>
                <a:cs typeface="Times New Roman" panose="02020603050405020304" pitchFamily="18" charset="0"/>
              </a:rPr>
              <a:t>Le Rêve</a:t>
            </a:r>
            <a:r>
              <a:rPr lang="fr-FR" i="1" dirty="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d’Emile Zola. C’est une œuvre du genre romanesque publiée en 1888. Elle constitue un compromis entre les romans naturalistes soucieux d’observer et d’appliquer la méthode expérimentale et scientifique et les romans d’amour. Ce roman, constitué de 14 chapitres, nous raconte la réalisation triomphale du rêve d’une jeune fille pauvre qui épouse son prince charmant.  </a:t>
            </a:r>
          </a:p>
          <a:p>
            <a:pPr marL="0" indent="0">
              <a:buNone/>
            </a:pPr>
            <a:r>
              <a:rPr lang="fr-FR" dirty="0"/>
              <a:t>Dégager la problématique en fonction de la question posée.</a:t>
            </a:r>
          </a:p>
          <a:p>
            <a:pPr marL="0" indent="0">
              <a:buNone/>
            </a:pPr>
            <a:r>
              <a:rPr lang="fr-FR" dirty="0"/>
              <a:t>Annoncer le plan en fonction de la problématique.</a:t>
            </a:r>
          </a:p>
          <a:p>
            <a:pPr marL="0" indent="0">
              <a:buNone/>
            </a:pPr>
            <a:r>
              <a:rPr lang="fr-FR" dirty="0"/>
              <a:t>Utiliser des connecteurs logiques.</a:t>
            </a:r>
          </a:p>
          <a:p>
            <a:pPr marL="0" indent="0">
              <a:buNone/>
            </a:pPr>
            <a:endParaRPr lang="fr-FR" dirty="0"/>
          </a:p>
        </p:txBody>
      </p:sp>
    </p:spTree>
    <p:extLst>
      <p:ext uri="{BB962C8B-B14F-4D97-AF65-F5344CB8AC3E}">
        <p14:creationId xmlns:p14="http://schemas.microsoft.com/office/powerpoint/2010/main" val="3142984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02" y="1028651"/>
            <a:ext cx="8563495" cy="1318155"/>
          </a:xfrm>
          <a:solidFill>
            <a:schemeClr val="bg2"/>
          </a:solidFill>
          <a:ln>
            <a:solidFill>
              <a:schemeClr val="accent1"/>
            </a:solidFill>
          </a:ln>
        </p:spPr>
        <p:txBody>
          <a:bodyPr>
            <a:normAutofit/>
          </a:bodyPr>
          <a:lstStyle/>
          <a:p>
            <a:r>
              <a:rPr lang="fr-FR" sz="3600" dirty="0">
                <a:latin typeface="Times New Roman" panose="02020603050405020304" pitchFamily="18" charset="0"/>
                <a:cs typeface="Times New Roman" panose="02020603050405020304" pitchFamily="18" charset="0"/>
              </a:rPr>
              <a:t>Que faut-il rédiger dans le développement ?</a:t>
            </a:r>
          </a:p>
        </p:txBody>
      </p:sp>
      <p:sp>
        <p:nvSpPr>
          <p:cNvPr id="3" name="Title 1">
            <a:extLst>
              <a:ext uri="{FF2B5EF4-FFF2-40B4-BE49-F238E27FC236}">
                <a16:creationId xmlns:a16="http://schemas.microsoft.com/office/drawing/2014/main" id="{A99C6632-380A-28B7-44D9-683633A8964B}"/>
              </a:ext>
            </a:extLst>
          </p:cNvPr>
          <p:cNvSpPr txBox="1">
            <a:spLocks/>
          </p:cNvSpPr>
          <p:nvPr/>
        </p:nvSpPr>
        <p:spPr>
          <a:xfrm>
            <a:off x="358831" y="3566803"/>
            <a:ext cx="10572405" cy="1318155"/>
          </a:xfrm>
          <a:prstGeom prst="rect">
            <a:avLst/>
          </a:prstGeom>
          <a:solidFill>
            <a:schemeClr val="bg2"/>
          </a:solidFill>
          <a:ln>
            <a:solidFill>
              <a:schemeClr val="accent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dirty="0">
                <a:latin typeface="Times New Roman" panose="02020603050405020304" pitchFamily="18" charset="0"/>
                <a:cs typeface="Times New Roman" panose="02020603050405020304" pitchFamily="18" charset="0"/>
              </a:rPr>
              <a:t>Il faut répondre à</a:t>
            </a:r>
            <a:r>
              <a:rPr lang="fr-FR" sz="4000" dirty="0">
                <a:latin typeface="Times New Roman" panose="02020603050405020304" pitchFamily="18" charset="0"/>
                <a:cs typeface="Times New Roman" panose="02020603050405020304" pitchFamily="18" charset="0"/>
              </a:rPr>
              <a:t> </a:t>
            </a:r>
            <a:r>
              <a:rPr lang="fr-FR" sz="3600" dirty="0">
                <a:latin typeface="Times New Roman" panose="02020603050405020304" pitchFamily="18" charset="0"/>
                <a:cs typeface="Times New Roman" panose="02020603050405020304" pitchFamily="18" charset="0"/>
              </a:rPr>
              <a:t>la question posée en développant la réponse.</a:t>
            </a:r>
          </a:p>
        </p:txBody>
      </p:sp>
    </p:spTree>
    <p:extLst>
      <p:ext uri="{BB962C8B-B14F-4D97-AF65-F5344CB8AC3E}">
        <p14:creationId xmlns:p14="http://schemas.microsoft.com/office/powerpoint/2010/main" val="283945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latin typeface="Times New Roman" panose="02020603050405020304" pitchFamily="18" charset="0"/>
                <a:cs typeface="Times New Roman" panose="02020603050405020304" pitchFamily="18" charset="0"/>
              </a:rPr>
              <a:t>Cette année les questions porteront sur les points suivants:</a:t>
            </a:r>
          </a:p>
        </p:txBody>
      </p:sp>
      <p:sp>
        <p:nvSpPr>
          <p:cNvPr id="3" name="Content Placeholder 2"/>
          <p:cNvSpPr>
            <a:spLocks noGrp="1"/>
          </p:cNvSpPr>
          <p:nvPr>
            <p:ph idx="1"/>
          </p:nvPr>
        </p:nvSpPr>
        <p:spPr/>
        <p:txBody>
          <a:bodyPr/>
          <a:lstStyle/>
          <a:p>
            <a:r>
              <a:rPr lang="fr-FR" dirty="0">
                <a:latin typeface="Times New Roman" panose="02020603050405020304" pitchFamily="18" charset="0"/>
                <a:cs typeface="Times New Roman" panose="02020603050405020304" pitchFamily="18" charset="0"/>
              </a:rPr>
              <a:t>Les personnages principaux et secondaires et les rapports entre eux.</a:t>
            </a:r>
          </a:p>
          <a:p>
            <a:r>
              <a:rPr lang="fr-FR" dirty="0">
                <a:latin typeface="Times New Roman" panose="02020603050405020304" pitchFamily="18" charset="0"/>
                <a:cs typeface="Times New Roman" panose="02020603050405020304" pitchFamily="18" charset="0"/>
              </a:rPr>
              <a:t>La problématique de l’œuvre.</a:t>
            </a:r>
          </a:p>
          <a:p>
            <a:r>
              <a:rPr lang="fr-FR" dirty="0">
                <a:latin typeface="Times New Roman" panose="02020603050405020304" pitchFamily="18" charset="0"/>
                <a:cs typeface="Times New Roman" panose="02020603050405020304" pitchFamily="18" charset="0"/>
              </a:rPr>
              <a:t>Le schéma de l’intrigue ou le schéma narratif.</a:t>
            </a:r>
          </a:p>
          <a:p>
            <a:pPr marL="0" indent="0">
              <a:buNone/>
            </a:pPr>
            <a:endParaRPr lang="fr-FR" dirty="0"/>
          </a:p>
        </p:txBody>
      </p:sp>
    </p:spTree>
    <p:extLst>
      <p:ext uri="{BB962C8B-B14F-4D97-AF65-F5344CB8AC3E}">
        <p14:creationId xmlns:p14="http://schemas.microsoft.com/office/powerpoint/2010/main" val="2430911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686</TotalTime>
  <Words>456</Words>
  <Application>Microsoft Office PowerPoint</Application>
  <PresentationFormat>Widescreen</PresentationFormat>
  <Paragraphs>50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Le Rêve </vt:lpstr>
      <vt:lpstr>Attention!</vt:lpstr>
      <vt:lpstr>PowerPoint Presentation</vt:lpstr>
      <vt:lpstr>Que faut-il rédiger dans l’introduction?</vt:lpstr>
      <vt:lpstr>Dans l’introduction il faut :</vt:lpstr>
      <vt:lpstr>Introduction modèle </vt:lpstr>
      <vt:lpstr>Que faut-il rédiger dans le développement ?</vt:lpstr>
      <vt:lpstr>Cette année les questions porteront sur les points suivants:</vt:lpstr>
      <vt:lpstr>Que faut-il rédiger dans la conclusion?</vt:lpstr>
      <vt:lpstr>Dans la conclusion il faut:</vt:lpstr>
      <vt:lpstr>Conclusion modèle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Nawfal</dc:creator>
  <cp:lastModifiedBy>Danielle Nawfal</cp:lastModifiedBy>
  <cp:revision>38</cp:revision>
  <dcterms:created xsi:type="dcterms:W3CDTF">2020-09-20T18:34:06Z</dcterms:created>
  <dcterms:modified xsi:type="dcterms:W3CDTF">2024-10-18T06:45:37Z</dcterms:modified>
</cp:coreProperties>
</file>